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  <p:sldMasterId id="2147484342" r:id="rId2"/>
  </p:sldMasterIdLst>
  <p:notesMasterIdLst>
    <p:notesMasterId r:id="rId10"/>
  </p:notesMasterIdLst>
  <p:handoutMasterIdLst>
    <p:handoutMasterId r:id="rId11"/>
  </p:handoutMasterIdLst>
  <p:sldIdLst>
    <p:sldId id="671" r:id="rId3"/>
    <p:sldId id="657" r:id="rId4"/>
    <p:sldId id="674" r:id="rId5"/>
    <p:sldId id="673" r:id="rId6"/>
    <p:sldId id="647" r:id="rId7"/>
    <p:sldId id="648" r:id="rId8"/>
    <p:sldId id="675" r:id="rId9"/>
  </p:sldIdLst>
  <p:sldSz cx="9144000" cy="5715000" type="screen16x10"/>
  <p:notesSz cx="7099300" cy="102346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10" autoAdjust="0"/>
    <p:restoredTop sz="69028" autoAdjust="0"/>
  </p:normalViewPr>
  <p:slideViewPr>
    <p:cSldViewPr snapToObjects="1">
      <p:cViewPr varScale="1">
        <p:scale>
          <a:sx n="101" d="100"/>
          <a:sy n="101" d="100"/>
        </p:scale>
        <p:origin x="1656" y="1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3384" y="-208"/>
      </p:cViewPr>
      <p:guideLst>
        <p:guide orient="horz" pos="3224"/>
        <p:guide pos="223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57280" y="170773"/>
            <a:ext cx="3076977" cy="512310"/>
          </a:xfrm>
          <a:prstGeom prst="rect">
            <a:avLst/>
          </a:prstGeom>
        </p:spPr>
        <p:txBody>
          <a:bodyPr vert="horz" wrap="square" lIns="95847" tIns="47924" rIns="95847" bIns="479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r>
              <a:rPr lang="en-US" sz="1200" dirty="0" smtClean="0"/>
              <a:t>MCCRC Symposium</a:t>
            </a:r>
            <a:endParaRPr lang="en-US" sz="1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550488" y="170773"/>
            <a:ext cx="3389861" cy="512310"/>
          </a:xfrm>
          <a:prstGeom prst="rect">
            <a:avLst/>
          </a:prstGeom>
        </p:spPr>
        <p:txBody>
          <a:bodyPr vert="horz" wrap="square" lIns="95847" tIns="47924" rIns="95847" bIns="479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sz="1200" dirty="0" smtClean="0"/>
              <a:t>Clouds of Things: Legal Considerations</a:t>
            </a: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57280" y="9551533"/>
            <a:ext cx="3076977" cy="512310"/>
          </a:xfrm>
          <a:prstGeom prst="rect">
            <a:avLst/>
          </a:prstGeom>
        </p:spPr>
        <p:txBody>
          <a:bodyPr vert="horz" wrap="square" lIns="95847" tIns="47924" rIns="95847" bIns="479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r>
              <a:rPr lang="en-US" sz="1200" dirty="0" smtClean="0"/>
              <a:t>Windsor, 26 October 2015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5045" y="9551533"/>
            <a:ext cx="3076977" cy="512310"/>
          </a:xfrm>
          <a:prstGeom prst="rect">
            <a:avLst/>
          </a:prstGeom>
        </p:spPr>
        <p:txBody>
          <a:bodyPr vert="horz" wrap="square" lIns="95847" tIns="47924" rIns="95847" bIns="479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F9E9EA9-C48F-4D78-8B1E-34B3A649F93D}" type="slidenum">
              <a:rPr lang="en-US" sz="1200"/>
              <a:pPr>
                <a:defRPr/>
              </a:pPr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1555736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768350"/>
            <a:ext cx="61372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5847" tIns="47924" rIns="95847" bIns="47924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429" y="4861151"/>
            <a:ext cx="5680444" cy="4605824"/>
          </a:xfrm>
          <a:prstGeom prst="rect">
            <a:avLst/>
          </a:prstGeom>
        </p:spPr>
        <p:txBody>
          <a:bodyPr vert="horz" wrap="square" lIns="95847" tIns="47924" rIns="95847" bIns="479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US" noProof="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4685" y="9846844"/>
            <a:ext cx="3076977" cy="266017"/>
          </a:xfrm>
          <a:prstGeom prst="rect">
            <a:avLst/>
          </a:prstGeom>
        </p:spPr>
        <p:txBody>
          <a:bodyPr vert="horz" wrap="square" lIns="95847" tIns="47924" rIns="95847" bIns="4792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fld id="{405BAF9A-2FBD-4EC0-9932-C03884C4E2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5399" y="159789"/>
            <a:ext cx="1989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MCCRC Symposium 2015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4044706" y="159789"/>
            <a:ext cx="28679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Clouds of Things: Legal Considerations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57638" y="9846844"/>
            <a:ext cx="3076977" cy="266017"/>
          </a:xfrm>
          <a:prstGeom prst="rect">
            <a:avLst/>
          </a:prstGeom>
        </p:spPr>
        <p:txBody>
          <a:bodyPr vert="horz" wrap="square" lIns="95847" tIns="47924" rIns="95847" bIns="4792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r>
              <a:rPr lang="en-US" dirty="0" smtClean="0"/>
              <a:t>Windsor, 26 October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4999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85715" indent="-185715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endParaRPr lang="en-GB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550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5BAF9A-2FBD-4EC0-9932-C03884C4E2C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83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5BAF9A-2FBD-4EC0-9932-C03884C4E2C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11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endParaRPr lang="en-GB" baseline="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5BAF9A-2FBD-4EC0-9932-C03884C4E2C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664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="0" baseline="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0668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="0" u="non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641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1013" y="768350"/>
            <a:ext cx="61372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85715" indent="-185715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endParaRPr lang="en-GB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17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725" y="5296960"/>
            <a:ext cx="2133600" cy="30427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1B36A-3AE5-48D9-A432-B687559444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2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67CFA53-7240-4621-8440-56B591EA9B5F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8DF9E-ACD7-4E0D-90EF-1EE07E86D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8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36AE0C8-4041-4C74-B63D-1CB3AE920A4B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D7A7E-43C4-472E-A57C-DD93ADE840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72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741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348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211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2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2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473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692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298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458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934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6066"/>
            <a:ext cx="8229600" cy="3771636"/>
          </a:xfrm>
        </p:spPr>
        <p:txBody>
          <a:bodyPr/>
          <a:lstStyle>
            <a:lvl1pPr marL="358775" indent="-358775">
              <a:buFont typeface="Wingdings" charset="2"/>
              <a:buChar char="§"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899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4817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996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95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6834" y="4595815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6642087-58B4-422B-B785-89955286ED69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A5455-16A4-49DE-AFB3-E4A3413B96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7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2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2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9CAFA4C-61BE-45AB-B554-1044DA5A9AF4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C8AD-3751-423B-869E-9A5E4FBA64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0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367B432-0B3B-4F21-9589-D1CD0ED5F8D2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651A2-5D37-42BB-AB83-78AE3703EF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72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0E6AC-93D6-40CA-AA05-9FCC2ADDC7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697178"/>
            <a:ext cx="8229600" cy="4312708"/>
          </a:xfrm>
        </p:spPr>
        <p:txBody>
          <a:bodyPr/>
          <a:lstStyle/>
          <a:p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5423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fld id="{53A76794-37EC-42C1-938E-1B2D2DCAF4CA}" type="slidenum">
              <a:rPr lang="en-GB" sz="1200" smtClean="0"/>
              <a:pPr/>
              <a:t>‹#›</a:t>
            </a:fld>
            <a:endParaRPr lang="en-GB" sz="1200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858000" y="5550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fld id="{53A76794-37EC-42C1-938E-1B2D2DCAF4CA}" type="slidenum">
              <a:rPr lang="en-GB" sz="1200" smtClean="0"/>
              <a:pPr/>
              <a:t>‹#›</a:t>
            </a:fld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405558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4AB9CEF-BB02-486C-A83B-041589B12804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5A0D6-A8EF-4AA3-AD0D-5E91ECD108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1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34C29C2-12FA-4415-9683-2537457BA2DD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F0F1-E9CE-4B6E-BD87-83C21C2ABC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36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B28BC1F-06CC-4B49-997B-18337E69B363}" type="datetime1">
              <a:rPr lang="en-GB"/>
              <a:pPr>
                <a:defRPr/>
              </a:pPr>
              <a:t>07/09/2016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81EA7-E5DB-4170-A050-55155E96A1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0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7779"/>
            <a:ext cx="830026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16002"/>
            <a:ext cx="8229600" cy="3771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1" y="4980986"/>
            <a:ext cx="17272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45" y="5152755"/>
            <a:ext cx="2115235" cy="3887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32" r:id="rId2"/>
    <p:sldLayoutId id="2147484333" r:id="rId3"/>
    <p:sldLayoutId id="2147484334" r:id="rId4"/>
    <p:sldLayoutId id="2147484335" r:id="rId5"/>
    <p:sldLayoutId id="2147484336" r:id="rId6"/>
    <p:sldLayoutId id="2147484337" r:id="rId7"/>
    <p:sldLayoutId id="2147484338" r:id="rId8"/>
    <p:sldLayoutId id="2147484339" r:id="rId9"/>
    <p:sldLayoutId id="2147484340" r:id="rId10"/>
    <p:sldLayoutId id="214748434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0000FF"/>
          </a:solidFill>
          <a:latin typeface="Arial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58775" indent="-358775" algn="l" defTabSz="4572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Wingdings" pitchFamily="2" charset="2"/>
        <a:buChar char="§"/>
        <a:defRPr sz="2800" kern="1200">
          <a:solidFill>
            <a:schemeClr val="tx1"/>
          </a:solidFill>
          <a:latin typeface="Arial"/>
          <a:ea typeface="ＭＳ Ｐゴシック" pitchFamily="-65" charset="-128"/>
          <a:cs typeface="ＭＳ Ｐゴシック" pitchFamily="-65" charset="-128"/>
        </a:defRPr>
      </a:lvl1pPr>
      <a:lvl2pPr marL="719138" indent="-360000" algn="l" defTabSz="4572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Wingdings" pitchFamily="2" charset="2"/>
        <a:buChar char="Ø"/>
        <a:defRPr sz="2400" kern="1200">
          <a:solidFill>
            <a:schemeClr val="tx1"/>
          </a:solidFill>
          <a:latin typeface="Arial"/>
          <a:ea typeface="ＭＳ Ｐゴシック" pitchFamily="-65" charset="-128"/>
          <a:cs typeface="+mn-cs"/>
        </a:defRPr>
      </a:lvl2pPr>
      <a:lvl3pPr marL="1079500" indent="-228600" algn="l" defTabSz="4572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Arial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2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81458-8F5B-46D1-92F7-795DFF957E8F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C9924-C4AC-4EE3-A8AA-D7A40665E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99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7" r:id="rId5"/>
    <p:sldLayoutId id="2147484348" r:id="rId6"/>
    <p:sldLayoutId id="2147484349" r:id="rId7"/>
    <p:sldLayoutId id="2147484350" r:id="rId8"/>
    <p:sldLayoutId id="2147484351" r:id="rId9"/>
    <p:sldLayoutId id="2147484352" r:id="rId10"/>
    <p:sldLayoutId id="21474843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papers.ssrn.com/sol3/papers.cfm?abstract_id=250805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247155"/>
            <a:ext cx="8281104" cy="630081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sz="2800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922285"/>
            <a:ext cx="6781800" cy="48373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3</a:t>
            </a:r>
            <a:r>
              <a:rPr lang="en-GB" baseline="30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rd</a:t>
            </a: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Annual Symposium, 8</a:t>
            </a:r>
            <a:r>
              <a:rPr lang="en-GB" baseline="30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th</a:t>
            </a: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September 2016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155" y="1997654"/>
            <a:ext cx="7470996" cy="1219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200" dirty="0">
                <a:solidFill>
                  <a:srgbClr val="0000FF"/>
                </a:solidFill>
                <a:latin typeface="Arial"/>
                <a:cs typeface="Arial"/>
              </a:rPr>
              <a:t>Machine </a:t>
            </a:r>
            <a:r>
              <a:rPr lang="en-US" sz="3200" dirty="0" smtClean="0">
                <a:solidFill>
                  <a:srgbClr val="0000FF"/>
                </a:solidFill>
                <a:latin typeface="Arial"/>
                <a:cs typeface="Arial"/>
              </a:rPr>
              <a:t>Learning, Artificial Intelligence, and Human Data Interaction</a:t>
            </a:r>
            <a:endParaRPr lang="en-US" sz="3200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1830" y="3937620"/>
            <a:ext cx="2700360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kern="0" dirty="0" smtClean="0">
                <a:solidFill>
                  <a:sysClr val="windowText" lastClr="000000"/>
                </a:solidFill>
                <a:latin typeface="Arial" pitchFamily="34" charset="0"/>
              </a:rPr>
              <a:t>Jon Crowcroft</a:t>
            </a:r>
          </a:p>
          <a:p>
            <a:pPr algn="ctr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 smtClean="0">
                <a:solidFill>
                  <a:sysClr val="windowText" lastClr="000000"/>
                </a:solidFill>
              </a:rPr>
              <a:t>jon.crowcroft@cl.cam.ac.uk </a:t>
            </a:r>
            <a:endParaRPr lang="en-US" sz="14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09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7210"/>
            <a:ext cx="8229600" cy="540060"/>
          </a:xfrm>
        </p:spPr>
        <p:txBody>
          <a:bodyPr/>
          <a:lstStyle/>
          <a:p>
            <a:r>
              <a:rPr lang="en-GB" sz="2800" dirty="0" smtClean="0"/>
              <a:t>Artificial Intelligence (AI) / Machine Learning (ML)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215" y="967290"/>
            <a:ext cx="8229600" cy="346538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dirty="0"/>
              <a:t>Old story of </a:t>
            </a:r>
            <a:r>
              <a:rPr lang="en-GB" sz="2400" b="1" dirty="0"/>
              <a:t>strong </a:t>
            </a:r>
            <a:r>
              <a:rPr lang="en-GB" sz="2400" dirty="0"/>
              <a:t>AI v. </a:t>
            </a:r>
            <a:r>
              <a:rPr lang="en-GB" sz="2400" i="1" dirty="0"/>
              <a:t>weak </a:t>
            </a:r>
            <a:r>
              <a:rPr lang="en-GB" sz="2400" dirty="0"/>
              <a:t>AI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Most recent headline successes are weak AI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NLP, ML, Stats at scale</a:t>
            </a:r>
          </a:p>
          <a:p>
            <a:pPr lvl="1">
              <a:spcAft>
                <a:spcPts val="1200"/>
              </a:spcAft>
            </a:pPr>
            <a:r>
              <a:rPr lang="en-GB" sz="2000" dirty="0"/>
              <a:t>PCA &amp; Clustering</a:t>
            </a:r>
          </a:p>
          <a:p>
            <a:pPr lvl="1">
              <a:spcAft>
                <a:spcPts val="1200"/>
              </a:spcAft>
            </a:pPr>
            <a:r>
              <a:rPr lang="en-GB" sz="2000" dirty="0"/>
              <a:t>Pattern recognition</a:t>
            </a:r>
          </a:p>
          <a:p>
            <a:pPr lvl="1">
              <a:spcAft>
                <a:spcPts val="1200"/>
              </a:spcAft>
            </a:pPr>
            <a:r>
              <a:rPr lang="en-GB" sz="2000" dirty="0"/>
              <a:t>Model inferencing….</a:t>
            </a:r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9167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216"/>
            <a:ext cx="8229600" cy="450050"/>
          </a:xfrm>
        </p:spPr>
        <p:txBody>
          <a:bodyPr/>
          <a:lstStyle/>
          <a:p>
            <a:r>
              <a:rPr lang="en-GB" dirty="0" smtClean="0"/>
              <a:t>AI &amp; Human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864" y="922285"/>
            <a:ext cx="7959571" cy="37804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dirty="0"/>
              <a:t>There’s a lot of difference between ML &amp; strong AI</a:t>
            </a:r>
          </a:p>
          <a:p>
            <a:pPr lvl="1">
              <a:spcAft>
                <a:spcPts val="1200"/>
              </a:spcAft>
            </a:pPr>
            <a:r>
              <a:rPr lang="en-GB" sz="1800" dirty="0"/>
              <a:t>Replacing human intelligence is a ways off according to many experts</a:t>
            </a:r>
          </a:p>
          <a:p>
            <a:pPr lvl="1">
              <a:spcAft>
                <a:spcPts val="1200"/>
              </a:spcAft>
            </a:pPr>
            <a:r>
              <a:rPr lang="en-GB" sz="1800" dirty="0"/>
              <a:t>Despite the recent hyped success in Go, still just an NN</a:t>
            </a:r>
          </a:p>
          <a:p>
            <a:pPr lvl="1">
              <a:spcAft>
                <a:spcPts val="1200"/>
              </a:spcAft>
            </a:pPr>
            <a:r>
              <a:rPr lang="en-GB" sz="1800" dirty="0" smtClean="0"/>
              <a:t>(</a:t>
            </a:r>
            <a:r>
              <a:rPr lang="en-GB" sz="1800" dirty="0"/>
              <a:t>and recall, chess players really </a:t>
            </a:r>
            <a:r>
              <a:rPr lang="en-GB" sz="1800" dirty="0" err="1" smtClean="0"/>
              <a:t>aren</a:t>
            </a:r>
            <a:r>
              <a:rPr lang="uk-UA" sz="1800" dirty="0"/>
              <a:t>’</a:t>
            </a:r>
            <a:r>
              <a:rPr lang="en-GB" sz="1800" dirty="0"/>
              <a:t>t strong AIs)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Strong AI gives rise to concern about existential threat </a:t>
            </a:r>
          </a:p>
          <a:p>
            <a:pPr lvl="1">
              <a:spcAft>
                <a:spcPts val="1200"/>
              </a:spcAft>
            </a:pPr>
            <a:r>
              <a:rPr lang="en-GB" sz="1800" dirty="0"/>
              <a:t>c.f. Dune (1965), Colossus (1966) or Terminator (1984)</a:t>
            </a:r>
          </a:p>
          <a:p>
            <a:pPr lvl="1">
              <a:spcAft>
                <a:spcPts val="1200"/>
              </a:spcAft>
            </a:pPr>
            <a:r>
              <a:rPr lang="en-GB" sz="1800" dirty="0"/>
              <a:t>But we don</a:t>
            </a:r>
            <a:r>
              <a:rPr lang="uk-UA" sz="1800" dirty="0"/>
              <a:t>’</a:t>
            </a:r>
            <a:r>
              <a:rPr lang="en-GB" sz="1800" dirty="0"/>
              <a:t>t have to go that far to foresee problems</a:t>
            </a:r>
            <a:r>
              <a:rPr lang="is-IS" sz="1800" dirty="0"/>
              <a:t>…</a:t>
            </a:r>
            <a:endParaRPr lang="en-GB" sz="1800" dirty="0"/>
          </a:p>
          <a:p>
            <a:pPr lvl="1">
              <a:spcAft>
                <a:spcPts val="1200"/>
              </a:spcAft>
            </a:pPr>
            <a:endParaRPr lang="en-GB" sz="2000" dirty="0"/>
          </a:p>
          <a:p>
            <a:pPr>
              <a:spcAft>
                <a:spcPts val="1200"/>
              </a:spcAft>
            </a:pPr>
            <a:endParaRPr lang="en-GB" sz="2400" dirty="0" smtClean="0"/>
          </a:p>
          <a:p>
            <a:pPr>
              <a:spcAft>
                <a:spcPts val="1200"/>
              </a:spcAft>
            </a:pPr>
            <a:endParaRPr lang="en-GB" sz="2400" dirty="0"/>
          </a:p>
          <a:p>
            <a:pPr>
              <a:spcAft>
                <a:spcPts val="1200"/>
              </a:spcAft>
            </a:pPr>
            <a:endParaRPr lang="en-GB" sz="2400" dirty="0"/>
          </a:p>
          <a:p>
            <a:pPr marL="0" indent="0">
              <a:spcAft>
                <a:spcPts val="1200"/>
              </a:spcAft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9632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200"/>
            <a:ext cx="8229600" cy="720080"/>
          </a:xfrm>
        </p:spPr>
        <p:txBody>
          <a:bodyPr/>
          <a:lstStyle/>
          <a:p>
            <a:r>
              <a:rPr lang="en-GB" dirty="0" smtClean="0"/>
              <a:t>ML &amp; Human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865" y="967290"/>
            <a:ext cx="8229600" cy="3060339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000" dirty="0"/>
              <a:t>But ML already gives us pause for thought about how it interacts with human domain</a:t>
            </a:r>
          </a:p>
          <a:p>
            <a:pPr>
              <a:spcAft>
                <a:spcPts val="1200"/>
              </a:spcAft>
            </a:pPr>
            <a:r>
              <a:rPr lang="en-GB" sz="2000" dirty="0" smtClean="0"/>
              <a:t>Just as there was a transition from </a:t>
            </a:r>
            <a:r>
              <a:rPr lang="en-GB" sz="2000" dirty="0"/>
              <a:t>early human </a:t>
            </a:r>
            <a:r>
              <a:rPr lang="en-GB" sz="2000" dirty="0" err="1"/>
              <a:t>computors</a:t>
            </a:r>
            <a:r>
              <a:rPr lang="is-IS" sz="2000" dirty="0"/>
              <a:t>…</a:t>
            </a:r>
          </a:p>
          <a:p>
            <a:pPr lvl="1">
              <a:spcAft>
                <a:spcPts val="1200"/>
              </a:spcAft>
            </a:pPr>
            <a:r>
              <a:rPr lang="is-IS" sz="2000" dirty="0"/>
              <a:t>....to digital </a:t>
            </a:r>
            <a:r>
              <a:rPr lang="is-IS" sz="2000" dirty="0" smtClean="0"/>
              <a:t>computation</a:t>
            </a:r>
            <a:endParaRPr lang="is-IS" sz="2000" dirty="0"/>
          </a:p>
          <a:p>
            <a:pPr>
              <a:spcAft>
                <a:spcPts val="1200"/>
              </a:spcAft>
            </a:pPr>
            <a:r>
              <a:rPr lang="en-US" sz="2000" dirty="0"/>
              <a:t>A</a:t>
            </a:r>
            <a:r>
              <a:rPr lang="is-IS" sz="2000" dirty="0"/>
              <a:t>lso human, accountants, auditors, quants, actuaries, mad men...</a:t>
            </a:r>
          </a:p>
          <a:p>
            <a:pPr lvl="1">
              <a:spcAft>
                <a:spcPts val="1200"/>
              </a:spcAft>
            </a:pPr>
            <a:r>
              <a:rPr lang="is-IS" sz="2000" dirty="0"/>
              <a:t>…to analytics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A</a:t>
            </a:r>
            <a:r>
              <a:rPr lang="en-GB" sz="2000" dirty="0" err="1"/>
              <a:t>nd</a:t>
            </a:r>
            <a:r>
              <a:rPr lang="en-GB" sz="2000" dirty="0"/>
              <a:t> this has widespread societal consequences</a:t>
            </a:r>
          </a:p>
          <a:p>
            <a:pPr marL="0" indent="0">
              <a:spcAft>
                <a:spcPts val="1200"/>
              </a:spcAft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6293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900"/>
              </a:spcAft>
            </a:pPr>
            <a:r>
              <a:rPr lang="en-US" sz="2400" dirty="0"/>
              <a:t>Agency</a:t>
            </a:r>
          </a:p>
          <a:p>
            <a:pPr>
              <a:spcAft>
                <a:spcPts val="900"/>
              </a:spcAft>
            </a:pPr>
            <a:r>
              <a:rPr lang="en-US" sz="2400" dirty="0"/>
              <a:t>Legibility</a:t>
            </a:r>
          </a:p>
          <a:p>
            <a:pPr>
              <a:spcAft>
                <a:spcPts val="900"/>
              </a:spcAft>
            </a:pPr>
            <a:r>
              <a:rPr lang="en-US" sz="2400" dirty="0" smtClean="0"/>
              <a:t>Negotiability</a:t>
            </a:r>
            <a:endParaRPr lang="en-US" sz="2400" dirty="0"/>
          </a:p>
          <a:p>
            <a:pPr>
              <a:spcAft>
                <a:spcPts val="900"/>
              </a:spcAft>
            </a:pPr>
            <a:r>
              <a:rPr lang="en-US" sz="2400" dirty="0"/>
              <a:t>Present in GDPR</a:t>
            </a:r>
            <a:r>
              <a:rPr lang="is-IS" sz="2400" dirty="0" smtClean="0"/>
              <a:t>…</a:t>
            </a:r>
          </a:p>
          <a:p>
            <a:pPr>
              <a:spcAft>
                <a:spcPts val="900"/>
              </a:spcAft>
            </a:pPr>
            <a:r>
              <a:rPr lang="en-US" sz="2400" dirty="0" smtClean="0"/>
              <a:t>For more, see:</a:t>
            </a:r>
          </a:p>
          <a:p>
            <a:pPr lvl="1">
              <a:spcAft>
                <a:spcPts val="900"/>
              </a:spcAft>
            </a:pPr>
            <a:r>
              <a:rPr lang="en-US" sz="1800" dirty="0" smtClean="0"/>
              <a:t>‘Human-Data Interaction: The Human Face of the Data-Driven Society’</a:t>
            </a:r>
            <a:r>
              <a:rPr lang="en-US" sz="1800" dirty="0"/>
              <a:t> </a:t>
            </a:r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papers.ssrn.com/sol3/papers.cfm?abstract_id=2508051</a:t>
            </a:r>
            <a:r>
              <a:rPr lang="en-US" sz="1600" dirty="0" smtClean="0"/>
              <a:t> </a:t>
            </a:r>
            <a:endParaRPr lang="en-US" sz="1600" dirty="0"/>
          </a:p>
          <a:p>
            <a:pPr>
              <a:spcAft>
                <a:spcPts val="900"/>
              </a:spcAft>
            </a:pPr>
            <a:endParaRPr lang="en-US" sz="2400" dirty="0"/>
          </a:p>
          <a:p>
            <a:pPr marL="0" indent="0">
              <a:spcAft>
                <a:spcPts val="900"/>
              </a:spcAft>
              <a:buNone/>
            </a:pPr>
            <a:endParaRPr lang="en-GB" sz="2400" dirty="0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dirty="0" smtClean="0">
                <a:latin typeface="Arial" charset="0"/>
                <a:ea typeface="ＭＳ Ｐゴシック" charset="-128"/>
              </a:rPr>
              <a:t>Human Data Interaction (HDI)</a:t>
            </a:r>
            <a:endParaRPr lang="en-GB" dirty="0">
              <a:solidFill>
                <a:srgbClr val="FF0000"/>
              </a:solidFill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5112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545" y="877280"/>
            <a:ext cx="8460940" cy="377163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000" dirty="0"/>
              <a:t>It’s a </a:t>
            </a:r>
            <a:r>
              <a:rPr lang="en-GB" sz="2000" dirty="0" smtClean="0"/>
              <a:t>minefield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C</a:t>
            </a:r>
            <a:r>
              <a:rPr lang="en-GB" sz="2000" dirty="0" smtClean="0"/>
              <a:t>oncentrating </a:t>
            </a:r>
            <a:r>
              <a:rPr lang="en-GB" sz="2000" dirty="0"/>
              <a:t>on </a:t>
            </a:r>
            <a:r>
              <a:rPr lang="en-GB" sz="2000" dirty="0" smtClean="0"/>
              <a:t>ML </a:t>
            </a:r>
            <a:r>
              <a:rPr lang="en-GB" sz="2000" dirty="0"/>
              <a:t>today, </a:t>
            </a:r>
            <a:r>
              <a:rPr lang="en-GB" sz="2000" dirty="0" smtClean="0"/>
              <a:t>however </a:t>
            </a:r>
            <a:r>
              <a:rPr lang="en-GB" sz="2000" dirty="0"/>
              <a:t>w</a:t>
            </a:r>
            <a:r>
              <a:rPr lang="en-GB" sz="2000" dirty="0" smtClean="0"/>
              <a:t>e </a:t>
            </a:r>
            <a:r>
              <a:rPr lang="en-GB" sz="2000" dirty="0"/>
              <a:t>will have a brief discussion later on AI/HDI</a:t>
            </a:r>
          </a:p>
          <a:p>
            <a:pPr>
              <a:spcAft>
                <a:spcPts val="1200"/>
              </a:spcAft>
            </a:pPr>
            <a:r>
              <a:rPr lang="en-GB" sz="2000" dirty="0" smtClean="0"/>
              <a:t>“The </a:t>
            </a:r>
            <a:r>
              <a:rPr lang="en-GB" sz="2000" dirty="0"/>
              <a:t>future is already here, it is just unevenly </a:t>
            </a:r>
            <a:r>
              <a:rPr lang="en-GB" sz="2000" dirty="0" smtClean="0"/>
              <a:t>distributed”,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sz="2000" dirty="0"/>
              <a:t>	</a:t>
            </a:r>
            <a:r>
              <a:rPr lang="en-GB" sz="2000" dirty="0" smtClean="0"/>
              <a:t>William Gibson (</a:t>
            </a:r>
            <a:r>
              <a:rPr lang="en-GB" sz="2000" i="1" dirty="0" smtClean="0"/>
              <a:t>The Economist</a:t>
            </a:r>
            <a:r>
              <a:rPr lang="en-GB" sz="2000" dirty="0" smtClean="0"/>
              <a:t>, 2001)</a:t>
            </a:r>
            <a:endParaRPr lang="en-GB" sz="2000" dirty="0"/>
          </a:p>
          <a:p>
            <a:pPr>
              <a:spcAft>
                <a:spcPts val="1200"/>
              </a:spcAft>
            </a:pPr>
            <a:r>
              <a:rPr lang="en-GB" sz="2000" dirty="0"/>
              <a:t>So “The proper study of </a:t>
            </a:r>
            <a:r>
              <a:rPr lang="en-GB" sz="2000" dirty="0" smtClean="0"/>
              <a:t>ethics, law &amp; ML </a:t>
            </a:r>
            <a:r>
              <a:rPr lang="en-GB" sz="2000" dirty="0"/>
              <a:t>is no more nor less than the proper study of </a:t>
            </a:r>
            <a:r>
              <a:rPr lang="en-GB" sz="2000" dirty="0" smtClean="0"/>
              <a:t>humans, </a:t>
            </a:r>
            <a:r>
              <a:rPr lang="en-GB" sz="2000" dirty="0"/>
              <a:t>ethics and law” – me, just now </a:t>
            </a:r>
          </a:p>
          <a:p>
            <a:pPr>
              <a:spcAft>
                <a:spcPts val="1200"/>
              </a:spcAft>
            </a:pPr>
            <a:endParaRPr lang="en-GB" sz="2000" dirty="0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dirty="0" smtClean="0">
                <a:latin typeface="Arial" charset="0"/>
                <a:ea typeface="ＭＳ Ｐゴシック" charset="-128"/>
              </a:rPr>
              <a:t>Conclusions</a:t>
            </a:r>
            <a:endParaRPr lang="en-GB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85562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247155"/>
            <a:ext cx="8281104" cy="630081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sz="2800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922285"/>
            <a:ext cx="6781800" cy="48373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3</a:t>
            </a:r>
            <a:r>
              <a:rPr lang="en-GB" baseline="30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rd</a:t>
            </a: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Annual Symposium, 8</a:t>
            </a:r>
            <a:r>
              <a:rPr lang="en-GB" baseline="30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th</a:t>
            </a:r>
            <a:r>
              <a:rPr lang="en-GB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September 2016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155" y="1997654"/>
            <a:ext cx="7470996" cy="1219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200" dirty="0">
                <a:solidFill>
                  <a:srgbClr val="0000FF"/>
                </a:solidFill>
                <a:latin typeface="Arial"/>
                <a:cs typeface="Arial"/>
              </a:rPr>
              <a:t>Machine </a:t>
            </a:r>
            <a:r>
              <a:rPr lang="en-US" sz="3200" dirty="0" smtClean="0">
                <a:solidFill>
                  <a:srgbClr val="0000FF"/>
                </a:solidFill>
                <a:latin typeface="Arial"/>
                <a:cs typeface="Arial"/>
              </a:rPr>
              <a:t>Learning, Artificial Intelligence, and Human Data Interaction</a:t>
            </a:r>
            <a:endParaRPr lang="en-US" sz="3200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1830" y="3937620"/>
            <a:ext cx="2700360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kern="0" dirty="0" smtClean="0">
                <a:solidFill>
                  <a:sysClr val="windowText" lastClr="000000"/>
                </a:solidFill>
                <a:latin typeface="Arial" pitchFamily="34" charset="0"/>
              </a:rPr>
              <a:t>Jon Crowcroft</a:t>
            </a:r>
          </a:p>
          <a:p>
            <a:pPr algn="ctr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 smtClean="0">
                <a:solidFill>
                  <a:sysClr val="windowText" lastClr="000000"/>
                </a:solidFill>
              </a:rPr>
              <a:t>jon.crowcroft@cl.cam.ac.uk </a:t>
            </a:r>
            <a:endParaRPr lang="en-US" sz="14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7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Macintosh PowerPoint</Application>
  <PresentationFormat>On-screen Show (16:10)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Courier New</vt:lpstr>
      <vt:lpstr>ＭＳ Ｐゴシック</vt:lpstr>
      <vt:lpstr>Wingdings</vt:lpstr>
      <vt:lpstr>Arial</vt:lpstr>
      <vt:lpstr>Office Theme</vt:lpstr>
      <vt:lpstr>Custom Design</vt:lpstr>
      <vt:lpstr>Microsoft Cloud Computing Research Centre</vt:lpstr>
      <vt:lpstr>Artificial Intelligence (AI) / Machine Learning (ML)</vt:lpstr>
      <vt:lpstr>AI &amp; Human</vt:lpstr>
      <vt:lpstr>ML &amp; Human</vt:lpstr>
      <vt:lpstr>Human Data Interaction (HDI)</vt:lpstr>
      <vt:lpstr>Conclusions</vt:lpstr>
      <vt:lpstr>Microsoft Cloud Computing Research Centre</vt:lpstr>
    </vt:vector>
  </TitlesOfParts>
  <Manager/>
  <Company/>
  <LinksUpToDate>false</LinksUpToDate>
  <SharedDoc>false</SharedDoc>
  <HyperlinkBase/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Clouds of Things: Legal Considerations</dc:title>
  <dc:subject/>
  <dc:creator/>
  <cp:keywords/>
  <dc:description/>
  <cp:lastModifiedBy/>
  <cp:revision>1</cp:revision>
  <dcterms:created xsi:type="dcterms:W3CDTF">2011-10-11T12:35:07Z</dcterms:created>
  <dcterms:modified xsi:type="dcterms:W3CDTF">2016-09-07T20:23:35Z</dcterms:modified>
  <cp:category/>
</cp:coreProperties>
</file>